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271" r:id="rId6"/>
    <p:sldId id="273" r:id="rId7"/>
    <p:sldId id="274" r:id="rId8"/>
    <p:sldId id="566" r:id="rId9"/>
    <p:sldId id="276" r:id="rId10"/>
    <p:sldId id="272" r:id="rId11"/>
    <p:sldId id="277" r:id="rId12"/>
    <p:sldId id="278" r:id="rId13"/>
    <p:sldId id="279" r:id="rId14"/>
    <p:sldId id="280" r:id="rId15"/>
    <p:sldId id="289" r:id="rId16"/>
    <p:sldId id="567" r:id="rId17"/>
    <p:sldId id="290" r:id="rId18"/>
    <p:sldId id="568" r:id="rId19"/>
    <p:sldId id="569" r:id="rId20"/>
    <p:sldId id="570" r:id="rId21"/>
    <p:sldId id="294" r:id="rId22"/>
    <p:sldId id="571" r:id="rId23"/>
    <p:sldId id="572" r:id="rId24"/>
    <p:sldId id="573"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5007"/>
  </p:normalViewPr>
  <p:slideViewPr>
    <p:cSldViewPr snapToGrid="0" snapToObjects="1">
      <p:cViewPr varScale="1">
        <p:scale>
          <a:sx n="81" d="100"/>
          <a:sy n="81"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478622" y="3226831"/>
            <a:ext cx="6431248"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33</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a:latin typeface="Gill Sans MT" panose="020B0502020104020203" pitchFamily="34" charset="77"/>
              </a:rPr>
              <a:t>11th</a:t>
            </a:r>
            <a:r>
              <a:rPr dirty="0">
                <a:latin typeface="Gill Sans MT" panose="020B0502020104020203" pitchFamily="34" charset="77"/>
              </a:rPr>
              <a:t> </a:t>
            </a:r>
            <a:r>
              <a:rPr lang="en-GB" dirty="0">
                <a:latin typeface="Gill Sans MT" panose="020B0502020104020203" pitchFamily="34" charset="77"/>
              </a:rPr>
              <a:t>May</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01787" y="1309202"/>
            <a:ext cx="289021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gingerly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9497" y="3898739"/>
            <a:ext cx="7106699"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do something gingerly, you do it in a careful manner, usually because you expect it to be dangerous, unpleasant, or painful.</a:t>
            </a:r>
            <a:endParaRPr sz="32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 </a:t>
            </a:r>
            <a:r>
              <a:rPr lang="en-GB" sz="4000" dirty="0" err="1">
                <a:latin typeface="Gill Sans MT" panose="020B0502020104020203" pitchFamily="34" charset="77"/>
              </a:rPr>
              <a:t>Newing</a:t>
            </a:r>
            <a:r>
              <a:rPr lang="en-GB" sz="4000" dirty="0">
                <a:latin typeface="Gill Sans MT" panose="020B0502020104020203" pitchFamily="34" charset="77"/>
              </a:rPr>
              <a:t> walked </a:t>
            </a:r>
            <a:r>
              <a:rPr lang="en-GB" sz="4000" b="1" dirty="0">
                <a:latin typeface="Gill Sans MT" panose="020B0502020104020203" pitchFamily="34" charset="77"/>
              </a:rPr>
              <a:t>gingerly</a:t>
            </a:r>
            <a:r>
              <a:rPr lang="en-GB" sz="4000" dirty="0">
                <a:latin typeface="Gill Sans MT" panose="020B0502020104020203" pitchFamily="34" charset="77"/>
              </a:rPr>
              <a:t> after the PE lesson. </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gin-ger-</a:t>
            </a:r>
            <a:r>
              <a:rPr lang="en-GB" dirty="0" err="1">
                <a:latin typeface="Gill Sans MT" panose="020B0502020104020203" pitchFamily="34" charset="77"/>
              </a:rPr>
              <a:t>ly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14997757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recklessly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injury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timidly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brashly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open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Logo&#10;&#10;Description automatically generated">
            <a:extLst>
              <a:ext uri="{FF2B5EF4-FFF2-40B4-BE49-F238E27FC236}">
                <a16:creationId xmlns:a16="http://schemas.microsoft.com/office/drawing/2014/main" id="{FA990368-DB26-B043-A4F9-9C43E6CDE3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9843" y="2876015"/>
            <a:ext cx="3289347" cy="3289347"/>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45145" y="1309202"/>
            <a:ext cx="172803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fond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5709" y="4115768"/>
            <a:ext cx="6355224" cy="2133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400" dirty="0">
                <a:latin typeface="Gill Sans MT" panose="020B0502020104020203" pitchFamily="34" charset="77"/>
              </a:rPr>
              <a:t>If you are fond of someone, you feel affection for them.</a:t>
            </a:r>
            <a:endParaRPr sz="4400" dirty="0">
              <a:latin typeface="Gill Sans MT" panose="020B0502020104020203" pitchFamily="34" charset="77"/>
            </a:endParaRPr>
          </a:p>
        </p:txBody>
      </p:sp>
      <p:sp>
        <p:nvSpPr>
          <p:cNvPr id="155" name="The was a tear in Freddie’s new school jumper."/>
          <p:cNvSpPr txBox="1"/>
          <p:nvPr/>
        </p:nvSpPr>
        <p:spPr>
          <a:xfrm>
            <a:off x="0" y="660630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Everyone was </a:t>
            </a:r>
            <a:r>
              <a:rPr lang="en-GB" sz="4000" b="1" dirty="0">
                <a:latin typeface="Gill Sans MT" panose="020B0502020104020203" pitchFamily="34" charset="77"/>
              </a:rPr>
              <a:t>fond</a:t>
            </a:r>
            <a:r>
              <a:rPr lang="en-GB" sz="4000" dirty="0">
                <a:latin typeface="Gill Sans MT" panose="020B0502020104020203" pitchFamily="34" charset="77"/>
              </a:rPr>
              <a:t> of the new school dog.</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fond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24713100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adoring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unfeeling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bond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grow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devoted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farewell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67715D1F-5945-1648-94D9-172BA6EEC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7778" y="2641231"/>
            <a:ext cx="3608455" cy="3608455"/>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00762" y="1309202"/>
            <a:ext cx="2720296"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cherish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46934" y="3731508"/>
            <a:ext cx="5909674"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cherish someone or something, you take good care of them because you love them.</a:t>
            </a:r>
            <a:endParaRPr sz="36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Henry </a:t>
            </a:r>
            <a:r>
              <a:rPr lang="en-GB" sz="4000" b="1" dirty="0">
                <a:latin typeface="Gill Sans MT" panose="020B0502020104020203" pitchFamily="34" charset="77"/>
              </a:rPr>
              <a:t>cherished</a:t>
            </a:r>
            <a:r>
              <a:rPr lang="en-GB" sz="4000" dirty="0">
                <a:latin typeface="Gill Sans MT" panose="020B0502020104020203" pitchFamily="34" charset="77"/>
              </a:rPr>
              <a:t> his friendship with Alan.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cher-ish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04151408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adore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condemn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perish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fondly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love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dislike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garish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friends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2B73D7F6-421C-5048-B394-9FCE39EC5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7934" y="2106807"/>
            <a:ext cx="4370370" cy="4370370"/>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86791" y="1309202"/>
            <a:ext cx="216726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chaos</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3842496"/>
            <a:ext cx="6521849" cy="2133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400" dirty="0">
                <a:latin typeface="Gill Sans MT" panose="020B0502020104020203" pitchFamily="34" charset="77"/>
              </a:rPr>
              <a:t>Chaos is a state of complete disorder and confusion.</a:t>
            </a:r>
            <a:endParaRPr sz="4400" dirty="0">
              <a:latin typeface="Gill Sans MT" panose="020B0502020104020203" pitchFamily="34" charset="77"/>
            </a:endParaRPr>
          </a:p>
        </p:txBody>
      </p:sp>
      <p:sp>
        <p:nvSpPr>
          <p:cNvPr id="155" name="The was a tear in Freddie’s new school jumper."/>
          <p:cNvSpPr txBox="1"/>
          <p:nvPr/>
        </p:nvSpPr>
        <p:spPr>
          <a:xfrm>
            <a:off x="0" y="6599604"/>
            <a:ext cx="12999689"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It could sometimes be </a:t>
            </a:r>
            <a:r>
              <a:rPr lang="en-GB" b="1" dirty="0">
                <a:latin typeface="Gill Sans MT" panose="020B0502020104020203" pitchFamily="34" charset="77"/>
              </a:rPr>
              <a:t>chaotic</a:t>
            </a:r>
            <a:r>
              <a:rPr lang="en-GB" dirty="0">
                <a:latin typeface="Gill Sans MT" panose="020B0502020104020203" pitchFamily="34" charset="77"/>
              </a:rPr>
              <a:t> in the school office.</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cha-</a:t>
            </a:r>
            <a:r>
              <a:rPr lang="en-GB" dirty="0" err="1">
                <a:latin typeface="Gill Sans MT" panose="020B0502020104020203" pitchFamily="34" charset="77"/>
              </a:rPr>
              <a:t>os</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723323127"/>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disorder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order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mayhem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calm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impending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1" name="Picture 20">
            <a:extLst>
              <a:ext uri="{FF2B5EF4-FFF2-40B4-BE49-F238E27FC236}">
                <a16:creationId xmlns:a16="http://schemas.microsoft.com/office/drawing/2014/main" id="{FF14360F-FCA2-CA41-B273-6973205B6A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0337" y="2158728"/>
            <a:ext cx="4079350" cy="4079350"/>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223272" y="1309202"/>
            <a:ext cx="206466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snare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8" y="3913402"/>
            <a:ext cx="6602049"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someone snares something, they get it in a clever way, perhaps by deceiving people.</a:t>
            </a:r>
            <a:endParaRPr sz="4000" dirty="0">
              <a:latin typeface="Gill Sans MT" panose="020B0502020104020203" pitchFamily="34" charset="77"/>
            </a:endParaRPr>
          </a:p>
        </p:txBody>
      </p:sp>
      <p:sp>
        <p:nvSpPr>
          <p:cNvPr id="155" name="The was a tear in Freddie’s new school jumper."/>
          <p:cNvSpPr txBox="1"/>
          <p:nvPr/>
        </p:nvSpPr>
        <p:spPr>
          <a:xfrm>
            <a:off x="0" y="6550564"/>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had been </a:t>
            </a:r>
            <a:r>
              <a:rPr lang="en-GB" sz="4000" b="1" dirty="0">
                <a:latin typeface="Gill Sans MT" panose="020B0502020104020203" pitchFamily="34" charset="77"/>
              </a:rPr>
              <a:t>snared</a:t>
            </a:r>
            <a:r>
              <a:rPr lang="en-GB" sz="4000" dirty="0">
                <a:latin typeface="Gill Sans MT" panose="020B0502020104020203" pitchFamily="34" charset="77"/>
              </a:rPr>
              <a:t> by the interesting visitor.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snare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07516370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trap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liberate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share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setting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catch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free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aware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animal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1FA01991-A8E1-B64A-BEEF-6EA361FD11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625" y="2484933"/>
            <a:ext cx="3540392" cy="3540392"/>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10980714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save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unlock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crack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bury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338225073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gingerly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cherish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chaos</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snare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429364536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save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unlock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crack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hang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bury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something such as a door, a room, or a container that has a lock, you open it using a key.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To *** something means to put it into a hole in the ground and cover it up with earth.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someone or something, you help them to avoid harm or to escape from a dangerous or unpleasant situation.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something *** in a high place or position, or if you hang it there, it is attached there so it does not touch the ground.</a:t>
                      </a:r>
                      <a:endParaRPr lang="en-GB" sz="24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something hard ***, or if you *** it, it becomes slightly damaged, with lines appearing on its surface.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5" name="Picture 14">
            <a:extLst>
              <a:ext uri="{FF2B5EF4-FFF2-40B4-BE49-F238E27FC236}">
                <a16:creationId xmlns:a16="http://schemas.microsoft.com/office/drawing/2014/main" id="{204D46CE-A699-4A43-8BEE-16657E424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8171" y="4988976"/>
            <a:ext cx="1153983" cy="1153983"/>
          </a:xfrm>
          <a:prstGeom prst="rect">
            <a:avLst/>
          </a:prstGeom>
        </p:spPr>
      </p:pic>
      <p:pic>
        <p:nvPicPr>
          <p:cNvPr id="16" name="Picture 15" descr="Icon&#10;&#10;Description automatically generated">
            <a:extLst>
              <a:ext uri="{FF2B5EF4-FFF2-40B4-BE49-F238E27FC236}">
                <a16:creationId xmlns:a16="http://schemas.microsoft.com/office/drawing/2014/main" id="{F256A30B-CA3E-1E4A-A2DE-A3378F276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5433" y="2307449"/>
            <a:ext cx="1390483" cy="1390483"/>
          </a:xfrm>
          <a:prstGeom prst="rect">
            <a:avLst/>
          </a:prstGeom>
        </p:spPr>
      </p:pic>
      <p:pic>
        <p:nvPicPr>
          <p:cNvPr id="17" name="Picture 16" descr="A picture containing text, building, window&#10;&#10;Description automatically generated">
            <a:extLst>
              <a:ext uri="{FF2B5EF4-FFF2-40B4-BE49-F238E27FC236}">
                <a16:creationId xmlns:a16="http://schemas.microsoft.com/office/drawing/2014/main" id="{D2F6C279-85B7-734A-B4A9-3745F0CAD7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75917" y="7778481"/>
            <a:ext cx="1196423" cy="1196423"/>
          </a:xfrm>
          <a:prstGeom prst="rect">
            <a:avLst/>
          </a:prstGeom>
        </p:spPr>
      </p:pic>
      <p:pic>
        <p:nvPicPr>
          <p:cNvPr id="18" name="Picture 17" descr="Icon&#10;&#10;Description automatically generated">
            <a:extLst>
              <a:ext uri="{FF2B5EF4-FFF2-40B4-BE49-F238E27FC236}">
                <a16:creationId xmlns:a16="http://schemas.microsoft.com/office/drawing/2014/main" id="{25A5A587-7FEA-B94A-8753-0D448C8167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81971" y="6373422"/>
            <a:ext cx="1313945" cy="1313945"/>
          </a:xfrm>
          <a:prstGeom prst="rect">
            <a:avLst/>
          </a:prstGeom>
        </p:spPr>
      </p:pic>
      <p:pic>
        <p:nvPicPr>
          <p:cNvPr id="19" name="Picture 18" descr="Icon&#10;&#10;Description automatically generated">
            <a:extLst>
              <a:ext uri="{FF2B5EF4-FFF2-40B4-BE49-F238E27FC236}">
                <a16:creationId xmlns:a16="http://schemas.microsoft.com/office/drawing/2014/main" id="{C01F091D-9822-2B40-A7A8-CC8F36CED8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34751" y="3796013"/>
            <a:ext cx="1153983" cy="1153983"/>
          </a:xfrm>
          <a:prstGeom prst="rect">
            <a:avLst/>
          </a:prstGeom>
        </p:spPr>
      </p:pic>
    </p:spTree>
    <p:extLst>
      <p:ext uri="{BB962C8B-B14F-4D97-AF65-F5344CB8AC3E}">
        <p14:creationId xmlns:p14="http://schemas.microsoft.com/office/powerpoint/2010/main" val="108164480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gingerly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fond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cherish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chaos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snare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 is a state of complete disorder and confusion.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do something ***, you do it in a careful manner, usually because you expect it to be dangerous, unpleasant, or painful.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someone *** something, they get it in a clever way, perhaps by deceiving people.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000" dirty="0">
                          <a:latin typeface="Gill Sans MT" panose="020B0502020104020203" pitchFamily="34" charset="77"/>
                        </a:rPr>
                        <a:t>If you are *** of someone, you feel affection for them.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 someone or something, you take good care of them because you love them.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5" name="Picture 14" descr="Logo&#10;&#10;Description automatically generated">
            <a:extLst>
              <a:ext uri="{FF2B5EF4-FFF2-40B4-BE49-F238E27FC236}">
                <a16:creationId xmlns:a16="http://schemas.microsoft.com/office/drawing/2014/main" id="{BC242A7D-7125-7349-BF8C-E3EC356540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59784" y="3810710"/>
            <a:ext cx="1179810" cy="1179810"/>
          </a:xfrm>
          <a:prstGeom prst="rect">
            <a:avLst/>
          </a:prstGeom>
        </p:spPr>
      </p:pic>
      <p:pic>
        <p:nvPicPr>
          <p:cNvPr id="16" name="Picture 15" descr="Icon&#10;&#10;Description automatically generated">
            <a:extLst>
              <a:ext uri="{FF2B5EF4-FFF2-40B4-BE49-F238E27FC236}">
                <a16:creationId xmlns:a16="http://schemas.microsoft.com/office/drawing/2014/main" id="{1B4CD849-24D4-D147-B7F8-61FEFE4760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1427" y="6604644"/>
            <a:ext cx="1036523" cy="1036523"/>
          </a:xfrm>
          <a:prstGeom prst="rect">
            <a:avLst/>
          </a:prstGeom>
        </p:spPr>
      </p:pic>
      <p:pic>
        <p:nvPicPr>
          <p:cNvPr id="17" name="Picture 16" descr="Icon&#10;&#10;Description automatically generated">
            <a:extLst>
              <a:ext uri="{FF2B5EF4-FFF2-40B4-BE49-F238E27FC236}">
                <a16:creationId xmlns:a16="http://schemas.microsoft.com/office/drawing/2014/main" id="{272A6754-2ED4-824B-BA99-F7956BEBB4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1599" y="7641167"/>
            <a:ext cx="1381642" cy="1381642"/>
          </a:xfrm>
          <a:prstGeom prst="rect">
            <a:avLst/>
          </a:prstGeom>
        </p:spPr>
      </p:pic>
      <p:pic>
        <p:nvPicPr>
          <p:cNvPr id="18" name="Picture 17">
            <a:extLst>
              <a:ext uri="{FF2B5EF4-FFF2-40B4-BE49-F238E27FC236}">
                <a16:creationId xmlns:a16="http://schemas.microsoft.com/office/drawing/2014/main" id="{0BA45290-2C5D-054A-8AB5-B6FED2C881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16161" y="2352032"/>
            <a:ext cx="1303232" cy="1303232"/>
          </a:xfrm>
          <a:prstGeom prst="rect">
            <a:avLst/>
          </a:prstGeom>
        </p:spPr>
      </p:pic>
      <p:pic>
        <p:nvPicPr>
          <p:cNvPr id="19" name="Picture 18">
            <a:extLst>
              <a:ext uri="{FF2B5EF4-FFF2-40B4-BE49-F238E27FC236}">
                <a16:creationId xmlns:a16="http://schemas.microsoft.com/office/drawing/2014/main" id="{C2E1D368-B4D4-3D47-8A7D-1F3F2B10607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59784" y="5154295"/>
            <a:ext cx="1151616" cy="1151616"/>
          </a:xfrm>
          <a:prstGeom prst="rect">
            <a:avLst/>
          </a:prstGeom>
        </p:spPr>
      </p:pic>
    </p:spTree>
    <p:extLst>
      <p:ext uri="{BB962C8B-B14F-4D97-AF65-F5344CB8AC3E}">
        <p14:creationId xmlns:p14="http://schemas.microsoft.com/office/powerpoint/2010/main" val="242599138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3113771" y="3085008"/>
            <a:ext cx="13705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save</a:t>
            </a:r>
            <a:endParaRPr b="1" dirty="0">
              <a:latin typeface="Gill Sans MT" panose="020B0502020104020203" pitchFamily="34" charset="77"/>
              <a:sym typeface="American Typewriter"/>
            </a:endParaRPr>
          </a:p>
        </p:txBody>
      </p:sp>
      <p:sp>
        <p:nvSpPr>
          <p:cNvPr id="134" name="office"/>
          <p:cNvSpPr txBox="1"/>
          <p:nvPr/>
        </p:nvSpPr>
        <p:spPr>
          <a:xfrm>
            <a:off x="2778751" y="3993661"/>
            <a:ext cx="204062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unlock</a:t>
            </a:r>
            <a:endParaRPr dirty="0">
              <a:latin typeface="Gill Sans MT" panose="020B0502020104020203" pitchFamily="34" charset="77"/>
            </a:endParaRPr>
          </a:p>
        </p:txBody>
      </p:sp>
      <p:sp>
        <p:nvSpPr>
          <p:cNvPr id="135" name="spare"/>
          <p:cNvSpPr txBox="1"/>
          <p:nvPr/>
        </p:nvSpPr>
        <p:spPr>
          <a:xfrm>
            <a:off x="2952668" y="4843260"/>
            <a:ext cx="169277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crack</a:t>
            </a:r>
            <a:endParaRPr b="1" dirty="0">
              <a:latin typeface="Gill Sans MT" panose="020B0502020104020203" pitchFamily="34" charset="77"/>
              <a:sym typeface="American Typewriter"/>
            </a:endParaRPr>
          </a:p>
        </p:txBody>
      </p:sp>
      <p:sp>
        <p:nvSpPr>
          <p:cNvPr id="136" name="chipped"/>
          <p:cNvSpPr txBox="1"/>
          <p:nvPr/>
        </p:nvSpPr>
        <p:spPr>
          <a:xfrm>
            <a:off x="3044044" y="5769060"/>
            <a:ext cx="151002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hang</a:t>
            </a:r>
            <a:endParaRPr dirty="0">
              <a:latin typeface="Gill Sans MT" panose="020B0502020104020203" pitchFamily="34" charset="77"/>
            </a:endParaRPr>
          </a:p>
        </p:txBody>
      </p:sp>
      <p:sp>
        <p:nvSpPr>
          <p:cNvPr id="137" name="lift"/>
          <p:cNvSpPr txBox="1"/>
          <p:nvPr/>
        </p:nvSpPr>
        <p:spPr>
          <a:xfrm>
            <a:off x="3079313" y="6639612"/>
            <a:ext cx="143949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bury</a:t>
            </a:r>
            <a:endParaRPr dirty="0">
              <a:latin typeface="Gill Sans MT" panose="020B0502020104020203" pitchFamily="34" charset="77"/>
            </a:endParaRPr>
          </a:p>
        </p:txBody>
      </p:sp>
      <p:sp>
        <p:nvSpPr>
          <p:cNvPr id="138" name="mutter"/>
          <p:cNvSpPr txBox="1"/>
          <p:nvPr/>
        </p:nvSpPr>
        <p:spPr>
          <a:xfrm>
            <a:off x="8516455" y="3961911"/>
            <a:ext cx="139942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fond</a:t>
            </a:r>
            <a:endParaRPr b="1" dirty="0">
              <a:latin typeface="Gill Sans MT" panose="020B0502020104020203" pitchFamily="34" charset="77"/>
              <a:sym typeface="American Typewriter"/>
            </a:endParaRPr>
          </a:p>
        </p:txBody>
      </p:sp>
      <p:sp>
        <p:nvSpPr>
          <p:cNvPr id="139" name="unveil"/>
          <p:cNvSpPr txBox="1"/>
          <p:nvPr/>
        </p:nvSpPr>
        <p:spPr>
          <a:xfrm>
            <a:off x="8241945" y="5750010"/>
            <a:ext cx="175849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chaos</a:t>
            </a:r>
            <a:endParaRPr b="1" dirty="0">
              <a:latin typeface="Gill Sans MT" panose="020B0502020104020203" pitchFamily="34" charset="77"/>
              <a:sym typeface="American Typewriter"/>
            </a:endParaRPr>
          </a:p>
        </p:txBody>
      </p:sp>
      <p:sp>
        <p:nvSpPr>
          <p:cNvPr id="140" name="tolerate"/>
          <p:cNvSpPr txBox="1"/>
          <p:nvPr/>
        </p:nvSpPr>
        <p:spPr>
          <a:xfrm>
            <a:off x="7997089" y="3065958"/>
            <a:ext cx="24381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gingerly</a:t>
            </a:r>
            <a:endParaRPr dirty="0">
              <a:latin typeface="Gill Sans MT" panose="020B0502020104020203" pitchFamily="34" charset="77"/>
            </a:endParaRPr>
          </a:p>
        </p:txBody>
      </p:sp>
      <p:sp>
        <p:nvSpPr>
          <p:cNvPr id="141" name="fixation"/>
          <p:cNvSpPr txBox="1"/>
          <p:nvPr/>
        </p:nvSpPr>
        <p:spPr>
          <a:xfrm>
            <a:off x="8107698" y="4824210"/>
            <a:ext cx="221695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cherish</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8326901" y="6639611"/>
            <a:ext cx="169918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snare</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196131567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61166" y="-572031"/>
            <a:ext cx="6464911" cy="45191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8700" dirty="0">
                <a:latin typeface="Gill Sans MT" panose="020B0502020104020203" pitchFamily="34" charset="77"/>
              </a:rPr>
              <a:t>save</a:t>
            </a:r>
            <a:endParaRPr sz="16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630295" y="5287250"/>
            <a:ext cx="1087598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unlock</a:t>
            </a:r>
            <a:endParaRPr sz="28700" dirty="0">
              <a:latin typeface="Gill Sans MT" panose="020B0502020104020203" pitchFamily="34" charset="77"/>
            </a:endParaRPr>
          </a:p>
        </p:txBody>
      </p:sp>
      <p:pic>
        <p:nvPicPr>
          <p:cNvPr id="14" name="Picture 13">
            <a:extLst>
              <a:ext uri="{FF2B5EF4-FFF2-40B4-BE49-F238E27FC236}">
                <a16:creationId xmlns:a16="http://schemas.microsoft.com/office/drawing/2014/main" id="{C6152A8F-3BBD-DB47-82D9-E6E7B74E00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2790" y="537716"/>
            <a:ext cx="3381492" cy="3381492"/>
          </a:xfrm>
          <a:prstGeom prst="rect">
            <a:avLst/>
          </a:prstGeom>
        </p:spPr>
      </p:pic>
      <p:pic>
        <p:nvPicPr>
          <p:cNvPr id="15" name="Picture 14" descr="Icon&#10;&#10;Description automatically generated">
            <a:extLst>
              <a:ext uri="{FF2B5EF4-FFF2-40B4-BE49-F238E27FC236}">
                <a16:creationId xmlns:a16="http://schemas.microsoft.com/office/drawing/2014/main" id="{F8C2A981-FEF8-7E40-8D3C-F7C4FDE26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713" y="5954837"/>
            <a:ext cx="3112935" cy="3112935"/>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29093" y="42942"/>
            <a:ext cx="6775894"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crack</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580" y="5287250"/>
            <a:ext cx="1041922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hang</a:t>
            </a:r>
            <a:endParaRPr sz="19900" dirty="0">
              <a:latin typeface="Gill Sans MT" panose="020B0502020104020203" pitchFamily="34" charset="77"/>
            </a:endParaRPr>
          </a:p>
        </p:txBody>
      </p:sp>
      <p:pic>
        <p:nvPicPr>
          <p:cNvPr id="14" name="Picture 13" descr="A picture containing text, building, window&#10;&#10;Description automatically generated">
            <a:extLst>
              <a:ext uri="{FF2B5EF4-FFF2-40B4-BE49-F238E27FC236}">
                <a16:creationId xmlns:a16="http://schemas.microsoft.com/office/drawing/2014/main" id="{F9398480-89AD-DF46-9813-E8FFCA4365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480767"/>
            <a:ext cx="3567207" cy="3567207"/>
          </a:xfrm>
          <a:prstGeom prst="rect">
            <a:avLst/>
          </a:prstGeom>
        </p:spPr>
      </p:pic>
      <p:pic>
        <p:nvPicPr>
          <p:cNvPr id="15" name="Picture 14" descr="Icon&#10;&#10;Description automatically generated">
            <a:extLst>
              <a:ext uri="{FF2B5EF4-FFF2-40B4-BE49-F238E27FC236}">
                <a16:creationId xmlns:a16="http://schemas.microsoft.com/office/drawing/2014/main" id="{1CD55133-704E-2E40-826B-97DF798E2C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677" y="5522083"/>
            <a:ext cx="3739806" cy="3739806"/>
          </a:xfrm>
          <a:prstGeom prst="rect">
            <a:avLst/>
          </a:prstGeom>
        </p:spPr>
      </p:pic>
    </p:spTree>
    <p:extLst>
      <p:ext uri="{BB962C8B-B14F-4D97-AF65-F5344CB8AC3E}">
        <p14:creationId xmlns:p14="http://schemas.microsoft.com/office/powerpoint/2010/main" val="317033141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647319" y="52368"/>
            <a:ext cx="572272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bury</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647319" y="5537180"/>
            <a:ext cx="12346080"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gingerly</a:t>
            </a:r>
            <a:endParaRPr sz="96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08BF6954-D241-074A-A41C-1B66486A86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529575"/>
            <a:ext cx="3397774" cy="3397774"/>
          </a:xfrm>
          <a:prstGeom prst="rect">
            <a:avLst/>
          </a:prstGeom>
        </p:spPr>
      </p:pic>
      <p:pic>
        <p:nvPicPr>
          <p:cNvPr id="4" name="Picture 3" descr="Logo&#10;&#10;Description automatically generated">
            <a:extLst>
              <a:ext uri="{FF2B5EF4-FFF2-40B4-BE49-F238E27FC236}">
                <a16:creationId xmlns:a16="http://schemas.microsoft.com/office/drawing/2014/main" id="{BF04CBBC-8291-F345-8E9A-FDACA2BAE1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628" y="5778425"/>
            <a:ext cx="3289347" cy="3289347"/>
          </a:xfrm>
          <a:prstGeom prst="rect">
            <a:avLst/>
          </a:prstGeom>
        </p:spPr>
      </p:pic>
    </p:spTree>
    <p:extLst>
      <p:ext uri="{BB962C8B-B14F-4D97-AF65-F5344CB8AC3E}">
        <p14:creationId xmlns:p14="http://schemas.microsoft.com/office/powerpoint/2010/main" val="32500902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18721" y="255369"/>
            <a:ext cx="11999897"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fond</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446615" y="5692535"/>
            <a:ext cx="10288591"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cherish</a:t>
            </a:r>
            <a:endParaRPr sz="138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70FF9B6F-B0D0-7E4C-B3E2-3B24F2E264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1939" y="469464"/>
            <a:ext cx="3608455" cy="3608455"/>
          </a:xfrm>
          <a:prstGeom prst="rect">
            <a:avLst/>
          </a:prstGeom>
        </p:spPr>
      </p:pic>
      <p:pic>
        <p:nvPicPr>
          <p:cNvPr id="4" name="Picture 3" descr="Icon&#10;&#10;Description automatically generated">
            <a:extLst>
              <a:ext uri="{FF2B5EF4-FFF2-40B4-BE49-F238E27FC236}">
                <a16:creationId xmlns:a16="http://schemas.microsoft.com/office/drawing/2014/main" id="{D5CE4452-89DB-2748-A948-06C1A0ACCF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60" y="5660895"/>
            <a:ext cx="3378048" cy="3378048"/>
          </a:xfrm>
          <a:prstGeom prst="rect">
            <a:avLst/>
          </a:prstGeom>
        </p:spPr>
      </p:pic>
    </p:spTree>
    <p:extLst>
      <p:ext uri="{BB962C8B-B14F-4D97-AF65-F5344CB8AC3E}">
        <p14:creationId xmlns:p14="http://schemas.microsoft.com/office/powerpoint/2010/main" val="285583197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47824" y="42942"/>
            <a:ext cx="7155805"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chaos</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037237" y="5120696"/>
            <a:ext cx="9410447"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snare</a:t>
            </a:r>
            <a:endParaRPr sz="19900" dirty="0">
              <a:latin typeface="Gill Sans MT" panose="020B0502020104020203" pitchFamily="34" charset="77"/>
            </a:endParaRPr>
          </a:p>
        </p:txBody>
      </p:sp>
      <p:pic>
        <p:nvPicPr>
          <p:cNvPr id="4" name="Picture 3" descr="A picture containing text, vector graphics&#10;&#10;Description automatically generated">
            <a:extLst>
              <a:ext uri="{FF2B5EF4-FFF2-40B4-BE49-F238E27FC236}">
                <a16:creationId xmlns:a16="http://schemas.microsoft.com/office/drawing/2014/main" id="{969BBC4B-FD90-F14C-9C30-0579C1F257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9022" y="494125"/>
            <a:ext cx="3532693" cy="3532693"/>
          </a:xfrm>
          <a:prstGeom prst="rect">
            <a:avLst/>
          </a:prstGeom>
        </p:spPr>
      </p:pic>
      <p:pic>
        <p:nvPicPr>
          <p:cNvPr id="16" name="Picture 15">
            <a:extLst>
              <a:ext uri="{FF2B5EF4-FFF2-40B4-BE49-F238E27FC236}">
                <a16:creationId xmlns:a16="http://schemas.microsoft.com/office/drawing/2014/main" id="{08F78C6B-E2A1-FE4D-BAFC-5B7636C981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821" y="5595489"/>
            <a:ext cx="3540392" cy="3540392"/>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875423" y="2274766"/>
            <a:ext cx="13705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save</a:t>
            </a:r>
            <a:endParaRPr b="1" dirty="0">
              <a:latin typeface="Gill Sans MT" panose="020B0502020104020203" pitchFamily="34" charset="77"/>
              <a:sym typeface="American Typewriter"/>
            </a:endParaRPr>
          </a:p>
        </p:txBody>
      </p:sp>
      <p:sp>
        <p:nvSpPr>
          <p:cNvPr id="134" name="office"/>
          <p:cNvSpPr txBox="1"/>
          <p:nvPr/>
        </p:nvSpPr>
        <p:spPr>
          <a:xfrm>
            <a:off x="5540407" y="3183419"/>
            <a:ext cx="204062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unlock</a:t>
            </a:r>
            <a:endParaRPr dirty="0">
              <a:latin typeface="Gill Sans MT" panose="020B0502020104020203" pitchFamily="34" charset="77"/>
            </a:endParaRPr>
          </a:p>
        </p:txBody>
      </p:sp>
      <p:sp>
        <p:nvSpPr>
          <p:cNvPr id="135" name="spare"/>
          <p:cNvSpPr txBox="1"/>
          <p:nvPr/>
        </p:nvSpPr>
        <p:spPr>
          <a:xfrm>
            <a:off x="5714320" y="4033018"/>
            <a:ext cx="169277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crack</a:t>
            </a:r>
            <a:endParaRPr b="1" dirty="0">
              <a:latin typeface="Gill Sans MT" panose="020B0502020104020203" pitchFamily="34" charset="77"/>
              <a:sym typeface="American Typewriter"/>
            </a:endParaRPr>
          </a:p>
        </p:txBody>
      </p:sp>
      <p:sp>
        <p:nvSpPr>
          <p:cNvPr id="136" name="chipped"/>
          <p:cNvSpPr txBox="1"/>
          <p:nvPr/>
        </p:nvSpPr>
        <p:spPr>
          <a:xfrm>
            <a:off x="5805699" y="4958818"/>
            <a:ext cx="151002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hang</a:t>
            </a:r>
            <a:endParaRPr dirty="0">
              <a:latin typeface="Gill Sans MT" panose="020B0502020104020203" pitchFamily="34" charset="77"/>
            </a:endParaRPr>
          </a:p>
        </p:txBody>
      </p:sp>
      <p:sp>
        <p:nvSpPr>
          <p:cNvPr id="137" name="lift"/>
          <p:cNvSpPr txBox="1"/>
          <p:nvPr/>
        </p:nvSpPr>
        <p:spPr>
          <a:xfrm>
            <a:off x="5840970" y="5829370"/>
            <a:ext cx="143949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bury</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861012" y="3418118"/>
            <a:ext cx="139942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fond</a:t>
            </a:r>
            <a:endParaRPr b="1" dirty="0">
              <a:latin typeface="Gill Sans MT" panose="020B0502020104020203" pitchFamily="34" charset="77"/>
              <a:sym typeface="American Typewriter"/>
            </a:endParaRPr>
          </a:p>
        </p:txBody>
      </p:sp>
      <p:sp>
        <p:nvSpPr>
          <p:cNvPr id="140" name="tolerate"/>
          <p:cNvSpPr txBox="1"/>
          <p:nvPr/>
        </p:nvSpPr>
        <p:spPr>
          <a:xfrm>
            <a:off x="5341645" y="2522165"/>
            <a:ext cx="24381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gingerly</a:t>
            </a:r>
            <a:endParaRPr dirty="0">
              <a:latin typeface="Gill Sans MT" panose="020B0502020104020203" pitchFamily="34" charset="77"/>
            </a:endParaRPr>
          </a:p>
        </p:txBody>
      </p:sp>
      <p:sp>
        <p:nvSpPr>
          <p:cNvPr id="141" name="fixation"/>
          <p:cNvSpPr txBox="1"/>
          <p:nvPr/>
        </p:nvSpPr>
        <p:spPr>
          <a:xfrm>
            <a:off x="5452247" y="4280417"/>
            <a:ext cx="221695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cherish</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623161" y="5188117"/>
            <a:ext cx="175849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chaos</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652815" y="5996646"/>
            <a:ext cx="169918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snare</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82799" y="1309202"/>
            <a:ext cx="165269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save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3792382"/>
            <a:ext cx="6617169"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save someone or something, you help them to avoid harm or to escape from a dangerous or unpleasant situation.</a:t>
            </a:r>
            <a:endParaRPr sz="3600" dirty="0">
              <a:latin typeface="Gill Sans MT" panose="020B0502020104020203" pitchFamily="34" charset="77"/>
            </a:endParaRPr>
          </a:p>
        </p:txBody>
      </p:sp>
      <p:sp>
        <p:nvSpPr>
          <p:cNvPr id="155" name="The was a tear in Freddie’s new school jumper."/>
          <p:cNvSpPr txBox="1"/>
          <p:nvPr/>
        </p:nvSpPr>
        <p:spPr>
          <a:xfrm>
            <a:off x="0" y="667801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Jenny </a:t>
            </a:r>
            <a:r>
              <a:rPr lang="en-GB" sz="4000" b="1" dirty="0">
                <a:latin typeface="Gill Sans MT" panose="020B0502020104020203" pitchFamily="34" charset="77"/>
              </a:rPr>
              <a:t>saved</a:t>
            </a:r>
            <a:r>
              <a:rPr lang="en-GB" sz="4000" dirty="0">
                <a:latin typeface="Gill Sans MT" panose="020B0502020104020203" pitchFamily="34" charset="77"/>
              </a:rPr>
              <a:t> the chocolate bunny from the sunshine.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save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1DD27F6A-2B31-9140-BCC9-45234BB73E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0547" y="2522559"/>
            <a:ext cx="3935064" cy="3935064"/>
          </a:xfrm>
          <a:prstGeom prst="rect">
            <a:avLst/>
          </a:prstGeom>
        </p:spPr>
      </p:pic>
      <p:graphicFrame>
        <p:nvGraphicFramePr>
          <p:cNvPr id="3" name="Table 2">
            <a:extLst>
              <a:ext uri="{FF2B5EF4-FFF2-40B4-BE49-F238E27FC236}">
                <a16:creationId xmlns:a16="http://schemas.microsoft.com/office/drawing/2014/main" id="{0DEE9CD3-06A9-95CB-BEC6-2EA2B5591ED3}"/>
              </a:ext>
            </a:extLst>
          </p:cNvPr>
          <p:cNvGraphicFramePr>
            <a:graphicFrameLocks noGrp="1"/>
          </p:cNvGraphicFramePr>
          <p:nvPr>
            <p:extLst>
              <p:ext uri="{D42A27DB-BD31-4B8C-83A1-F6EECF244321}">
                <p14:modId xmlns:p14="http://schemas.microsoft.com/office/powerpoint/2010/main" val="274889528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rescue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endanger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money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recover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hazard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behave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51595" y="1309202"/>
            <a:ext cx="251511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unlock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24723" y="3821632"/>
            <a:ext cx="6302536"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unlock something such as a door, a room, or a container that has a lock, you open it using a key.</a:t>
            </a:r>
            <a:endParaRPr sz="3600" dirty="0">
              <a:latin typeface="Gill Sans MT" panose="020B0502020104020203" pitchFamily="34" charset="77"/>
            </a:endParaRPr>
          </a:p>
        </p:txBody>
      </p:sp>
      <p:sp>
        <p:nvSpPr>
          <p:cNvPr id="155" name="The was a tear in Freddie’s new school jumper."/>
          <p:cNvSpPr txBox="1"/>
          <p:nvPr/>
        </p:nvSpPr>
        <p:spPr>
          <a:xfrm>
            <a:off x="5112" y="66536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Mrs Barnet </a:t>
            </a:r>
            <a:r>
              <a:rPr lang="en-GB" sz="4000" b="1" dirty="0">
                <a:latin typeface="Gill Sans MT" panose="020B0502020104020203" pitchFamily="34" charset="77"/>
              </a:rPr>
              <a:t>unlocked</a:t>
            </a:r>
            <a:r>
              <a:rPr lang="en-GB" sz="4000" dirty="0">
                <a:latin typeface="Gill Sans MT" panose="020B0502020104020203" pitchFamily="34" charset="77"/>
              </a:rPr>
              <a:t> the iPad to start the lesson.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un-lock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27C44786-830F-6641-9CBF-B0692BCED4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2985" y="2611070"/>
            <a:ext cx="3597519" cy="3597519"/>
          </a:xfrm>
          <a:prstGeom prst="rect">
            <a:avLst/>
          </a:prstGeom>
        </p:spPr>
      </p:pic>
      <p:graphicFrame>
        <p:nvGraphicFramePr>
          <p:cNvPr id="3" name="Table 2">
            <a:extLst>
              <a:ext uri="{FF2B5EF4-FFF2-40B4-BE49-F238E27FC236}">
                <a16:creationId xmlns:a16="http://schemas.microsoft.com/office/drawing/2014/main" id="{B5A793C7-C0B0-055F-96EF-10AFB2F643D7}"/>
              </a:ext>
            </a:extLst>
          </p:cNvPr>
          <p:cNvGraphicFramePr>
            <a:graphicFrameLocks noGrp="1"/>
          </p:cNvGraphicFramePr>
          <p:nvPr>
            <p:extLst>
              <p:ext uri="{D42A27DB-BD31-4B8C-83A1-F6EECF244321}">
                <p14:modId xmlns:p14="http://schemas.microsoft.com/office/powerpoint/2010/main" val="76662507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unfasten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block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door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unseal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rock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phone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80818" y="1309202"/>
            <a:ext cx="205665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crack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5079" y="3732891"/>
            <a:ext cx="5693016"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hard cracks, or if you crack it, it becomes slightly damaged, with lines appearing on its surface.</a:t>
            </a:r>
            <a:endParaRPr sz="3600" dirty="0">
              <a:latin typeface="Gill Sans MT" panose="020B0502020104020203" pitchFamily="34" charset="77"/>
            </a:endParaRPr>
          </a:p>
        </p:txBody>
      </p:sp>
      <p:sp>
        <p:nvSpPr>
          <p:cNvPr id="155" name="The was a tear in Freddie’s new school jumper."/>
          <p:cNvSpPr txBox="1"/>
          <p:nvPr/>
        </p:nvSpPr>
        <p:spPr>
          <a:xfrm>
            <a:off x="0" y="6620183"/>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There was a </a:t>
            </a:r>
            <a:r>
              <a:rPr lang="en-GB" sz="4000" b="1" dirty="0">
                <a:latin typeface="Gill Sans MT" panose="020B0502020104020203" pitchFamily="34" charset="77"/>
              </a:rPr>
              <a:t>crack</a:t>
            </a:r>
            <a:r>
              <a:rPr lang="en-GB" sz="4000" dirty="0">
                <a:latin typeface="Gill Sans MT" panose="020B0502020104020203" pitchFamily="34" charset="77"/>
              </a:rPr>
              <a:t> on the new television screen.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crack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677046421"/>
              </p:ext>
            </p:extLst>
          </p:nvPr>
        </p:nvGraphicFramePr>
        <p:xfrm>
          <a:off x="182214" y="10198220"/>
          <a:ext cx="12999688" cy="1804446"/>
        </p:xfrm>
        <a:graphic>
          <a:graphicData uri="http://schemas.openxmlformats.org/drawingml/2006/table">
            <a:tbl>
              <a:tblPr firstRow="1" bandRow="1">
                <a:tableStyleId>{5940675A-B579-460E-94D1-54222C63F5DA}</a:tableStyleId>
              </a:tblPr>
              <a:tblGrid>
                <a:gridCol w="3249922">
                  <a:extLst>
                    <a:ext uri="{9D8B030D-6E8A-4147-A177-3AD203B41FA5}">
                      <a16:colId xmlns:a16="http://schemas.microsoft.com/office/drawing/2014/main" val="1062734036"/>
                    </a:ext>
                  </a:extLst>
                </a:gridCol>
                <a:gridCol w="3249922">
                  <a:extLst>
                    <a:ext uri="{9D8B030D-6E8A-4147-A177-3AD203B41FA5}">
                      <a16:colId xmlns:a16="http://schemas.microsoft.com/office/drawing/2014/main" val="2844254734"/>
                    </a:ext>
                  </a:extLst>
                </a:gridCol>
                <a:gridCol w="3249922">
                  <a:extLst>
                    <a:ext uri="{9D8B030D-6E8A-4147-A177-3AD203B41FA5}">
                      <a16:colId xmlns:a16="http://schemas.microsoft.com/office/drawing/2014/main" val="2209242225"/>
                    </a:ext>
                  </a:extLst>
                </a:gridCol>
                <a:gridCol w="3249922">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break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black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snap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glass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text, building, window&#10;&#10;Description automatically generated">
            <a:extLst>
              <a:ext uri="{FF2B5EF4-FFF2-40B4-BE49-F238E27FC236}">
                <a16:creationId xmlns:a16="http://schemas.microsoft.com/office/drawing/2014/main" id="{CA522559-107E-7B4F-BB62-55E95ED47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2042" y="2791380"/>
            <a:ext cx="3567207" cy="3567207"/>
          </a:xfrm>
          <a:prstGeom prst="rect">
            <a:avLst/>
          </a:prstGeom>
        </p:spPr>
      </p:pic>
      <p:graphicFrame>
        <p:nvGraphicFramePr>
          <p:cNvPr id="3" name="Table 2">
            <a:extLst>
              <a:ext uri="{FF2B5EF4-FFF2-40B4-BE49-F238E27FC236}">
                <a16:creationId xmlns:a16="http://schemas.microsoft.com/office/drawing/2014/main" id="{D2369802-EDB0-CC8B-62EF-43D93AFF2FE5}"/>
              </a:ext>
            </a:extLst>
          </p:cNvPr>
          <p:cNvGraphicFramePr>
            <a:graphicFrameLocks noGrp="1"/>
          </p:cNvGraphicFramePr>
          <p:nvPr>
            <p:extLst>
              <p:ext uri="{D42A27DB-BD31-4B8C-83A1-F6EECF244321}">
                <p14:modId xmlns:p14="http://schemas.microsoft.com/office/powerpoint/2010/main" val="385654204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break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black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door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snap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stack</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phone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25886" y="1309202"/>
            <a:ext cx="176651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hang</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0857" y="3950058"/>
            <a:ext cx="6564107"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something hangs in a high place or position, or if you hang it there, it is attached there so it does not touch the ground.</a:t>
            </a:r>
            <a:endParaRPr sz="3600" dirty="0">
              <a:latin typeface="Gill Sans MT" panose="020B0502020104020203" pitchFamily="34" charset="77"/>
            </a:endParaRPr>
          </a:p>
        </p:txBody>
      </p:sp>
      <p:sp>
        <p:nvSpPr>
          <p:cNvPr id="155" name="The was a tear in Freddie’s new school jumper."/>
          <p:cNvSpPr txBox="1"/>
          <p:nvPr/>
        </p:nvSpPr>
        <p:spPr>
          <a:xfrm>
            <a:off x="5112" y="6649581"/>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Phillip needed to </a:t>
            </a:r>
            <a:r>
              <a:rPr lang="en-GB" sz="4000" b="1" dirty="0">
                <a:latin typeface="Gill Sans MT" panose="020B0502020104020203" pitchFamily="34" charset="77"/>
              </a:rPr>
              <a:t>hang</a:t>
            </a:r>
            <a:r>
              <a:rPr lang="en-GB" sz="4000" dirty="0">
                <a:latin typeface="Gill Sans MT" panose="020B0502020104020203" pitchFamily="34" charset="77"/>
              </a:rPr>
              <a:t> his coat on the correct peg.</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hang</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5C681900-0598-BC42-963E-E7C4D1A989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9443" y="2618192"/>
            <a:ext cx="3739806" cy="3739806"/>
          </a:xfrm>
          <a:prstGeom prst="rect">
            <a:avLst/>
          </a:prstGeom>
        </p:spPr>
      </p:pic>
      <p:graphicFrame>
        <p:nvGraphicFramePr>
          <p:cNvPr id="3" name="Table 2">
            <a:extLst>
              <a:ext uri="{FF2B5EF4-FFF2-40B4-BE49-F238E27FC236}">
                <a16:creationId xmlns:a16="http://schemas.microsoft.com/office/drawing/2014/main" id="{9EEDE73B-5DAD-41E1-4E76-E88D42E99C5E}"/>
              </a:ext>
            </a:extLst>
          </p:cNvPr>
          <p:cNvGraphicFramePr>
            <a:graphicFrameLocks noGrp="1"/>
          </p:cNvGraphicFramePr>
          <p:nvPr>
            <p:extLst>
              <p:ext uri="{D42A27DB-BD31-4B8C-83A1-F6EECF244321}">
                <p14:modId xmlns:p14="http://schemas.microsoft.com/office/powerpoint/2010/main" val="425565749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put up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take down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clothes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suspend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detach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gang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wardrobe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7145843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34716" y="1309202"/>
            <a:ext cx="174887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bury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0" y="3965601"/>
            <a:ext cx="6790637"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To bury something means to put it into a hole in the ground and cover it up with earth.</a:t>
            </a:r>
          </a:p>
        </p:txBody>
      </p:sp>
      <p:sp>
        <p:nvSpPr>
          <p:cNvPr id="155" name="The was a tear in Freddie’s new school jumper."/>
          <p:cNvSpPr txBox="1"/>
          <p:nvPr/>
        </p:nvSpPr>
        <p:spPr>
          <a:xfrm>
            <a:off x="0" y="6526479"/>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dog </a:t>
            </a:r>
            <a:r>
              <a:rPr lang="en-GB" sz="4000" b="1" dirty="0">
                <a:latin typeface="Gill Sans MT" panose="020B0502020104020203" pitchFamily="34" charset="77"/>
              </a:rPr>
              <a:t>buried</a:t>
            </a:r>
            <a:r>
              <a:rPr lang="en-GB" sz="4000" dirty="0">
                <a:latin typeface="Gill Sans MT" panose="020B0502020104020203" pitchFamily="34" charset="77"/>
              </a:rPr>
              <a:t> a bone in the ground.</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bur-y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1D5BBCA3-BF2A-BF46-ABC1-CF74715A1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2735" y="2584952"/>
            <a:ext cx="3329901" cy="3329901"/>
          </a:xfrm>
          <a:prstGeom prst="rect">
            <a:avLst/>
          </a:prstGeom>
        </p:spPr>
      </p:pic>
      <p:graphicFrame>
        <p:nvGraphicFramePr>
          <p:cNvPr id="3" name="Table 2">
            <a:extLst>
              <a:ext uri="{FF2B5EF4-FFF2-40B4-BE49-F238E27FC236}">
                <a16:creationId xmlns:a16="http://schemas.microsoft.com/office/drawing/2014/main" id="{8A2EC716-1E03-55DA-E53D-0E1F910C3C3B}"/>
              </a:ext>
            </a:extLst>
          </p:cNvPr>
          <p:cNvGraphicFramePr>
            <a:graphicFrameLocks noGrp="1"/>
          </p:cNvGraphicFramePr>
          <p:nvPr>
            <p:extLst>
              <p:ext uri="{D42A27DB-BD31-4B8C-83A1-F6EECF244321}">
                <p14:modId xmlns:p14="http://schemas.microsoft.com/office/powerpoint/2010/main" val="250358555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hide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reveal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ied</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bone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conceal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exhume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ial</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very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18676</TotalTime>
  <Words>1282</Words>
  <Application>Microsoft Macintosh PowerPoint</Application>
  <PresentationFormat>Custom</PresentationFormat>
  <Paragraphs>352</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566</cp:revision>
  <dcterms:modified xsi:type="dcterms:W3CDTF">2026-05-05T10:37:04Z</dcterms:modified>
</cp:coreProperties>
</file>